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D4DAE2"/>
          </a:solidFill>
        </a:fill>
      </a:tcStyle>
    </a:wholeTbl>
    <a:band2H>
      <a:tcTxStyle b="def" i="def"/>
      <a:tcStyle>
        <a:tcBdr/>
        <a:fill>
          <a:solidFill>
            <a:srgbClr val="EBEDF1"/>
          </a:solidFill>
        </a:fill>
      </a:tcStyle>
    </a:band2H>
    <a:firstCol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EFE5CE"/>
          </a:solidFill>
        </a:fill>
      </a:tcStyle>
    </a:wholeTbl>
    <a:band2H>
      <a:tcTxStyle b="def" i="def"/>
      <a:tcStyle>
        <a:tcBdr/>
        <a:fill>
          <a:solidFill>
            <a:srgbClr val="F7F2E8"/>
          </a:solidFill>
        </a:fill>
      </a:tcStyle>
    </a:band2H>
    <a:firstCol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DBD8DF"/>
          </a:solidFill>
        </a:fill>
      </a:tcStyle>
    </a:wholeTbl>
    <a:band2H>
      <a:tcTxStyle b="def" i="def"/>
      <a:tcStyle>
        <a:tcBdr/>
        <a:fill>
          <a:solidFill>
            <a:srgbClr val="EEECF0"/>
          </a:solidFill>
        </a:fill>
      </a:tcStyle>
    </a:band2H>
    <a:firstCol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7E7"/>
          </a:solidFill>
        </a:fill>
      </a:tcStyle>
    </a:wholeTbl>
    <a:band2H>
      <a:tcTxStyle b="def" i="def"/>
      <a:tcStyle>
        <a:tcBdr/>
        <a:fill>
          <a:solidFill>
            <a:srgbClr val="24383E"/>
          </a:solidFill>
        </a:fill>
      </a:tcStyle>
    </a:band2H>
    <a:firstCol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4383E"/>
          </a:solidFill>
        </a:fill>
      </a:tcStyle>
    </a:lastRow>
    <a:fir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CDCBCB"/>
          </a:solidFill>
        </a:fill>
      </a:tcStyle>
    </a:wholeTbl>
    <a:band2H>
      <a:tcTxStyle b="def" i="def"/>
      <a:tcStyle>
        <a:tcBdr/>
        <a:fill>
          <a:solidFill>
            <a:srgbClr val="E8E7E7"/>
          </a:solidFill>
        </a:fill>
      </a:tcStyle>
    </a:band2H>
    <a:firstCol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firstCol>
    <a:la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lastRow>
    <a:firstRow>
      <a:tcTxStyle b="on" i="off">
        <a:fontRef idx="minor">
          <a:srgbClr val="24383E"/>
        </a:fontRef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solidFill>
            <a:srgbClr val="3E231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solidFill>
            <a:srgbClr val="3E231A">
              <a:alpha val="20000"/>
            </a:srgbClr>
          </a:solidFill>
        </a:fill>
      </a:tcStyle>
    </a:firstCol>
    <a:lastRow>
      <a:tcTxStyle b="on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508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</a:lvl1pPr>
            <a:lvl2pPr algn="ctr">
              <a:spcBef>
                <a:spcPts val="0"/>
              </a:spcBef>
              <a:buBlip>
                <a:blip r:embed="rId2"/>
              </a:buBlip>
            </a:lvl2pPr>
            <a:lvl3pPr algn="ctr">
              <a:spcBef>
                <a:spcPts val="0"/>
              </a:spcBef>
              <a:buBlip>
                <a:blip r:embed="rId2"/>
              </a:buBlip>
            </a:lvl3pPr>
            <a:lvl4pPr algn="ctr">
              <a:spcBef>
                <a:spcPts val="0"/>
              </a:spcBef>
              <a:buBlip>
                <a:blip r:embed="rId2"/>
              </a:buBlip>
            </a:lvl4pPr>
            <a:lvl5pPr algn="ctr">
              <a:spcBef>
                <a:spcPts val="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–Johnny Appleseed"/>
          <p:cNvSpPr txBox="1"/>
          <p:nvPr>
            <p:ph type="body" sz="quarter" idx="13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/>
          <a:lstStyle/>
          <a:p>
            <a:pPr marL="488695" indent="-488695" defTabSz="610870">
              <a:spcBef>
                <a:spcPts val="3100"/>
              </a:spcBef>
              <a:buBlip>
                <a:blip r:embed="rId2"/>
              </a:buBlip>
              <a:defRPr sz="3848"/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2273300" y="-3352800"/>
            <a:ext cx="19850100" cy="1294656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10998200" y="1930400"/>
            <a:ext cx="15167287" cy="1000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0109200" y="3606800"/>
            <a:ext cx="12472593" cy="8382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3487400" y="-736600"/>
            <a:ext cx="9662408" cy="6375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idx="14"/>
          </p:nvPr>
        </p:nvSpPr>
        <p:spPr>
          <a:xfrm>
            <a:off x="13111576" y="4381520"/>
            <a:ext cx="9977831" cy="151527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2"/>
            <a:ext cx="393205" cy="571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18835B7-67AD-4D85-B984-FEF1245960AB.jpeg" descr="218835B7-67AD-4D85-B984-FEF1245960AB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847809" y="2990169"/>
            <a:ext cx="7860032" cy="8281569"/>
          </a:xfrm>
          <a:prstGeom prst="rect">
            <a:avLst/>
          </a:prstGeom>
        </p:spPr>
      </p:pic>
      <p:sp>
        <p:nvSpPr>
          <p:cNvPr id="120" name="Understanding Secondary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Questionnaire Designing</a:t>
            </a:r>
          </a:p>
        </p:txBody>
      </p:sp>
      <p:sp>
        <p:nvSpPr>
          <p:cNvPr id="121" name="Dr. Vibha Arora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Dr. Vibha Arora</a:t>
            </a:r>
          </a:p>
          <a:p>
            <a:pPr/>
            <a:r>
              <a:t>IBS-Gurgaon</a:t>
            </a:r>
          </a:p>
        </p:txBody>
      </p:sp>
      <p:pic>
        <p:nvPicPr>
          <p:cNvPr id="122" name="page1image21839296.png" descr="page1image2183929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788" y="626446"/>
            <a:ext cx="1828803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"/>
          <p:cNvSpPr txBox="1"/>
          <p:nvPr/>
        </p:nvSpPr>
        <p:spPr>
          <a:xfrm>
            <a:off x="633788" y="486746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47600" y="4076700"/>
            <a:ext cx="9512300" cy="7988300"/>
          </a:xfrm>
          <a:prstGeom prst="rect">
            <a:avLst/>
          </a:prstGeom>
        </p:spPr>
      </p:pic>
      <p:sp>
        <p:nvSpPr>
          <p:cNvPr id="126" name="Buying Secondary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Big Data</a:t>
            </a:r>
          </a:p>
        </p:txBody>
      </p:sp>
      <p:sp>
        <p:nvSpPr>
          <p:cNvPr id="127" name="Bought from third party marketing agenc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Data as commodity</a:t>
            </a:r>
          </a:p>
          <a:p>
            <a:pPr>
              <a:buBlip>
                <a:blip r:embed="rId3"/>
              </a:buBlip>
            </a:pPr>
            <a:r>
              <a:t>Focus on large set of data, Data mining and analysis</a:t>
            </a:r>
          </a:p>
          <a:p>
            <a:pPr>
              <a:buBlip>
                <a:blip r:embed="rId3"/>
              </a:buBlip>
            </a:pPr>
            <a:r>
              <a:t>Data quality is doubtful</a:t>
            </a:r>
          </a:p>
          <a:p>
            <a:pPr>
              <a:buBlip>
                <a:blip r:embed="rId3"/>
              </a:buBlip>
            </a:pPr>
            <a:r>
              <a:t>Higher focus on data collection and analysis isn’t relevant</a:t>
            </a:r>
          </a:p>
        </p:txBody>
      </p:sp>
      <p:pic>
        <p:nvPicPr>
          <p:cNvPr id="128" name="page1image21839296.png" descr="page1image2183929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144" y="615689"/>
            <a:ext cx="1828801" cy="91440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"/>
          <p:cNvSpPr txBox="1"/>
          <p:nvPr/>
        </p:nvSpPr>
        <p:spPr>
          <a:xfrm>
            <a:off x="606144" y="475989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47600" y="4076700"/>
            <a:ext cx="9512300" cy="7988300"/>
          </a:xfrm>
          <a:prstGeom prst="rect">
            <a:avLst/>
          </a:prstGeom>
        </p:spPr>
      </p:pic>
      <p:sp>
        <p:nvSpPr>
          <p:cNvPr id="132" name="Lessons lear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Focus of Market research</a:t>
            </a:r>
          </a:p>
        </p:txBody>
      </p:sp>
      <p:sp>
        <p:nvSpPr>
          <p:cNvPr id="133" name="Be careful while identifying the Third party agenc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Designing of metric</a:t>
            </a:r>
          </a:p>
          <a:p>
            <a:pPr>
              <a:buBlip>
                <a:blip r:embed="rId3"/>
              </a:buBlip>
            </a:pPr>
            <a:r>
              <a:t>Development of survey</a:t>
            </a:r>
          </a:p>
          <a:p>
            <a:pPr>
              <a:buBlip>
                <a:blip r:embed="rId3"/>
              </a:buBlip>
            </a:pPr>
            <a:r>
              <a:t>Survey questions</a:t>
            </a:r>
          </a:p>
        </p:txBody>
      </p:sp>
      <p:pic>
        <p:nvPicPr>
          <p:cNvPr id="134" name="page1image21839296.png" descr="page1image2183929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144" y="615689"/>
            <a:ext cx="1828801" cy="914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47600" y="4076700"/>
            <a:ext cx="9512300" cy="7988300"/>
          </a:xfrm>
          <a:prstGeom prst="rect">
            <a:avLst/>
          </a:prstGeom>
        </p:spPr>
      </p:pic>
      <p:sp>
        <p:nvSpPr>
          <p:cNvPr id="137" name="Lessons lear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defRPr sz="9200"/>
            </a:lvl1pPr>
          </a:lstStyle>
          <a:p>
            <a:pPr/>
            <a:r>
              <a:t>Misconception of Market researchers</a:t>
            </a:r>
          </a:p>
        </p:txBody>
      </p:sp>
      <p:sp>
        <p:nvSpPr>
          <p:cNvPr id="138" name="Be careful while identifying the Third party agenc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Measuring without understanding about what we are measuring ( Measurement by describing vs. Measurement by deriving)</a:t>
            </a:r>
          </a:p>
        </p:txBody>
      </p:sp>
      <p:pic>
        <p:nvPicPr>
          <p:cNvPr id="139" name="page1image21839296.png" descr="page1image2183929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144" y="615689"/>
            <a:ext cx="1828801" cy="914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47600" y="4076700"/>
            <a:ext cx="9512300" cy="7988300"/>
          </a:xfrm>
          <a:prstGeom prst="rect">
            <a:avLst/>
          </a:prstGeom>
        </p:spPr>
      </p:pic>
      <p:sp>
        <p:nvSpPr>
          <p:cNvPr id="142" name="Lessons lear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defRPr sz="9200"/>
            </a:lvl1pPr>
          </a:lstStyle>
          <a:p>
            <a:pPr/>
            <a:r>
              <a:t>Misconception of Market researchers</a:t>
            </a:r>
          </a:p>
        </p:txBody>
      </p:sp>
      <p:sp>
        <p:nvSpPr>
          <p:cNvPr id="143" name="Be careful while identifying the Third party agenc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One question measure is sufficient</a:t>
            </a:r>
          </a:p>
        </p:txBody>
      </p:sp>
      <p:pic>
        <p:nvPicPr>
          <p:cNvPr id="144" name="page1image21839296.png" descr="page1image2183929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144" y="615689"/>
            <a:ext cx="1828801" cy="914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47600" y="4076700"/>
            <a:ext cx="9512300" cy="7988300"/>
          </a:xfrm>
          <a:prstGeom prst="rect">
            <a:avLst/>
          </a:prstGeom>
        </p:spPr>
      </p:pic>
      <p:sp>
        <p:nvSpPr>
          <p:cNvPr id="147" name="Lessons lear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defRPr sz="9200"/>
            </a:lvl1pPr>
          </a:lstStyle>
          <a:p>
            <a:pPr/>
            <a:r>
              <a:t>Misconception of Market researchers</a:t>
            </a:r>
          </a:p>
        </p:txBody>
      </p:sp>
      <p:sp>
        <p:nvSpPr>
          <p:cNvPr id="148" name="Be careful while identifying the Third party agenc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Multiple questions are designed to measure same information</a:t>
            </a:r>
          </a:p>
        </p:txBody>
      </p:sp>
      <p:pic>
        <p:nvPicPr>
          <p:cNvPr id="149" name="page1image21839296.png" descr="page1image2183929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144" y="615689"/>
            <a:ext cx="1828801" cy="914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47600" y="4076700"/>
            <a:ext cx="9512300" cy="7988300"/>
          </a:xfrm>
          <a:prstGeom prst="rect">
            <a:avLst/>
          </a:prstGeom>
        </p:spPr>
      </p:pic>
      <p:sp>
        <p:nvSpPr>
          <p:cNvPr id="152" name="Lessons lear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defRPr sz="9200"/>
            </a:lvl1pPr>
          </a:lstStyle>
          <a:p>
            <a:pPr/>
            <a:r>
              <a:t>Misconception of Market researchers</a:t>
            </a:r>
          </a:p>
        </p:txBody>
      </p:sp>
      <p:sp>
        <p:nvSpPr>
          <p:cNvPr id="153" name="Be careful while identifying the Third party agenc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Interpretation of measures without using scaling technique</a:t>
            </a:r>
          </a:p>
          <a:p>
            <a:pPr>
              <a:buBlip>
                <a:blip r:embed="rId3"/>
              </a:buBlip>
            </a:pPr>
            <a:r>
              <a:t>Norms based scaling vs.criterion reference scaling</a:t>
            </a:r>
          </a:p>
        </p:txBody>
      </p:sp>
      <p:pic>
        <p:nvPicPr>
          <p:cNvPr id="154" name="page1image21839296.png" descr="page1image2183929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144" y="615689"/>
            <a:ext cx="1828801" cy="914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hank you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</a:t>
            </a:r>
          </a:p>
        </p:txBody>
      </p:sp>
      <p:sp>
        <p:nvSpPr>
          <p:cNvPr id="157" name="Any Queries???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Any Queries???</a:t>
            </a:r>
          </a:p>
        </p:txBody>
      </p:sp>
      <p:pic>
        <p:nvPicPr>
          <p:cNvPr id="158" name="page1image21839296.png" descr="page1image2183929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144" y="615689"/>
            <a:ext cx="1828801" cy="914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A7A7A7"/>
      </a:dk2>
      <a:lt2>
        <a:srgbClr val="535353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383E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383E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